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4"/>
  </p:sldMasterIdLst>
  <p:sldIdLst>
    <p:sldId id="259" r:id="rId5"/>
    <p:sldId id="260" r:id="rId6"/>
    <p:sldId id="261" r:id="rId7"/>
    <p:sldId id="256" r:id="rId8"/>
    <p:sldId id="258" r:id="rId9"/>
    <p:sldId id="257"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2" autoAdjust="0"/>
    <p:restoredTop sz="94660"/>
  </p:normalViewPr>
  <p:slideViewPr>
    <p:cSldViewPr snapToGrid="0">
      <p:cViewPr varScale="1">
        <p:scale>
          <a:sx n="123" d="100"/>
          <a:sy n="123" d="100"/>
        </p:scale>
        <p:origin x="11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54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955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5634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8607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53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1944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8013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0261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E91E96-98B0-4413-9547-46F3504108EF}" type="datetimeFigureOut">
              <a:rPr lang="en-US" smtClean="0"/>
              <a:t>1/6/2021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6721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5C68B11-C5A8-448C-8CE9-B1A273C79CFC}" type="datetimeFigureOut">
              <a:rPr lang="en-US" smtClean="0"/>
              <a:t>1/6/2021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964764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89801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0298CD5-6C1E-4009-B41F-6DF62E31D3BE}" type="datetimeFigureOut">
              <a:rPr lang="en-US" smtClean="0"/>
              <a:pPr/>
              <a:t>1/6/2021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0584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irtrade.org.uk/buying-fairtrade/" TargetMode="External"/><Relationship Id="rId3" Type="http://schemas.openxmlformats.org/officeDocument/2006/relationships/hyperlink" Target="https://veganuary.com/" TargetMode="External"/><Relationship Id="rId7" Type="http://schemas.openxmlformats.org/officeDocument/2006/relationships/hyperlink" Target="https://www.oddbox.co.uk/?gclid=CjwKCAiAudD_BRBXEiwAudakXyrgZgMfAcc-3F_FSCMH8kl7zW2Hj7lWqSFHyQZfPn3IhYMvTvocSxoC4VgQAvD_BwE" TargetMode="External"/><Relationship Id="rId2" Type="http://schemas.openxmlformats.org/officeDocument/2006/relationships/hyperlink" Target="https://ourworldindata.org/environmental-impacts-of-food#you-want-to-reduce-the-carbon-footprint-of-your-food-focus-on-what-you-eat-not-whether-your-food-is-local" TargetMode="External"/><Relationship Id="rId1" Type="http://schemas.openxmlformats.org/officeDocument/2006/relationships/slideLayout" Target="../slideLayouts/slideLayout2.xml"/><Relationship Id="rId6" Type="http://schemas.openxmlformats.org/officeDocument/2006/relationships/hyperlink" Target="https://toogoodtogo.co.uk/en-gb/" TargetMode="External"/><Relationship Id="rId5" Type="http://schemas.openxmlformats.org/officeDocument/2006/relationships/hyperlink" Target="https://olioex.com/food-waste-in/united-kingdom/oxford/" TargetMode="External"/><Relationship Id="rId4" Type="http://schemas.openxmlformats.org/officeDocument/2006/relationships/hyperlink" Target="https://wrap.org.uk/sites/files/wrap/Food-surplus-and-waste-in-the-UK-key-facts-Jan-2020.pdf#:~:text=WRAP%20research%20shows%20we%20now,8.1%20million%20tonnes%20in%202007.&amp;text=Of%20the%206.6%20million%20tonnes,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fairtrade.org.uk/"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vegansociety.com/go-vegan/why-go-vegan" TargetMode="Externa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s://www.worldwildlife.org/pages/take-the-food-waste-quiz" TargetMode="External"/><Relationship Id="rId2" Type="http://schemas.openxmlformats.org/officeDocument/2006/relationships/hyperlink" Target="http://www.sustainablefood.com/sfquiz/susfood.htm" TargetMode="External"/><Relationship Id="rId1" Type="http://schemas.openxmlformats.org/officeDocument/2006/relationships/slideLayout" Target="../slideLayouts/slideLayout2.xml"/><Relationship Id="rId5" Type="http://schemas.openxmlformats.org/officeDocument/2006/relationships/hyperlink" Target="https://en.wikipedia.org/wiki/Charades" TargetMode="External"/><Relationship Id="rId4" Type="http://schemas.openxmlformats.org/officeDocument/2006/relationships/hyperlink" Target="https://foodprint.org/quiz/"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log.yelp.com/2020/05/how-to-host-a-virtual-cooking-class" TargetMode="External"/><Relationship Id="rId2" Type="http://schemas.openxmlformats.org/officeDocument/2006/relationships/hyperlink" Target="https://weezevent.com/en-gb/blog/organise-cooking-classes/" TargetMode="External"/><Relationship Id="rId1" Type="http://schemas.openxmlformats.org/officeDocument/2006/relationships/slideLayout" Target="../slideLayouts/slideLayout2.xml"/><Relationship Id="rId5" Type="http://schemas.openxmlformats.org/officeDocument/2006/relationships/hyperlink" Target="mailto:vered.balan@admin.ox.ac.uk" TargetMode="External"/><Relationship Id="rId4" Type="http://schemas.openxmlformats.org/officeDocument/2006/relationships/hyperlink" Target="https://www.eventmanagerblog.com/virtual-event-idea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howbadarebananas.com/" TargetMode="External"/><Relationship Id="rId2" Type="http://schemas.openxmlformats.org/officeDocument/2006/relationships/hyperlink" Target="https://www.leap.ox.ac.uk/home" TargetMode="External"/><Relationship Id="rId1" Type="http://schemas.openxmlformats.org/officeDocument/2006/relationships/slideLayout" Target="../slideLayouts/slideLayout2.xml"/><Relationship Id="rId6" Type="http://schemas.openxmlformats.org/officeDocument/2006/relationships/hyperlink" Target="https://www.forumforthefuture.org/protein-challenge" TargetMode="External"/><Relationship Id="rId5" Type="http://schemas.openxmlformats.org/officeDocument/2006/relationships/hyperlink" Target="https://www.lovefoodhatewaste.com/" TargetMode="External"/><Relationship Id="rId4" Type="http://schemas.openxmlformats.org/officeDocument/2006/relationships/hyperlink" Target="https://www.theguardian.com/environment/green-living-blog/2010/jul/01/carbon-footprint-banan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Plan your Sustainable food event</a:t>
            </a:r>
            <a:endParaRPr lang="en-GB" dirty="0"/>
          </a:p>
        </p:txBody>
      </p:sp>
      <p:sp>
        <p:nvSpPr>
          <p:cNvPr id="3" name="Subtitle 2"/>
          <p:cNvSpPr>
            <a:spLocks noGrp="1"/>
          </p:cNvSpPr>
          <p:nvPr>
            <p:ph type="subTitle" idx="1"/>
          </p:nvPr>
        </p:nvSpPr>
        <p:spPr>
          <a:xfrm>
            <a:off x="1100051" y="4455620"/>
            <a:ext cx="10058400" cy="1717764"/>
          </a:xfrm>
        </p:spPr>
        <p:txBody>
          <a:bodyPr>
            <a:normAutofit/>
          </a:bodyPr>
          <a:lstStyle/>
          <a:p>
            <a:pPr marL="342900" indent="-342900">
              <a:buFont typeface="Arial" panose="020B0604020202020204" pitchFamily="34" charset="0"/>
              <a:buChar char="•"/>
            </a:pPr>
            <a:r>
              <a:rPr lang="en-GB" dirty="0" smtClean="0"/>
              <a:t>Issues to address</a:t>
            </a:r>
          </a:p>
          <a:p>
            <a:pPr marL="342900" indent="-342900">
              <a:buFont typeface="Arial" panose="020B0604020202020204" pitchFamily="34" charset="0"/>
              <a:buChar char="•"/>
            </a:pPr>
            <a:r>
              <a:rPr lang="en-GB" dirty="0" smtClean="0"/>
              <a:t>Invitation templates</a:t>
            </a:r>
          </a:p>
          <a:p>
            <a:pPr marL="342900" indent="-342900">
              <a:buFont typeface="Arial" panose="020B0604020202020204" pitchFamily="34" charset="0"/>
              <a:buChar char="•"/>
            </a:pPr>
            <a:r>
              <a:rPr lang="en-GB" dirty="0" smtClean="0"/>
              <a:t>Resources for content</a:t>
            </a:r>
          </a:p>
          <a:p>
            <a:endParaRPr lang="en-GB" dirty="0" smtClean="0"/>
          </a:p>
          <a:p>
            <a:endParaRPr lang="en-GB" dirty="0" smtClean="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1583" y="185610"/>
            <a:ext cx="1801372" cy="1853188"/>
          </a:xfrm>
          <a:prstGeom prst="rect">
            <a:avLst/>
          </a:prstGeom>
        </p:spPr>
      </p:pic>
    </p:spTree>
    <p:extLst>
      <p:ext uri="{BB962C8B-B14F-4D97-AF65-F5344CB8AC3E}">
        <p14:creationId xmlns:p14="http://schemas.microsoft.com/office/powerpoint/2010/main" val="214754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of Sustainable Food</a:t>
            </a:r>
            <a:endParaRPr lang="en-GB" dirty="0"/>
          </a:p>
        </p:txBody>
      </p:sp>
      <p:sp>
        <p:nvSpPr>
          <p:cNvPr id="3" name="Content Placeholder 2"/>
          <p:cNvSpPr>
            <a:spLocks noGrp="1"/>
          </p:cNvSpPr>
          <p:nvPr>
            <p:ph idx="1"/>
          </p:nvPr>
        </p:nvSpPr>
        <p:spPr>
          <a:xfrm>
            <a:off x="1097280" y="1737360"/>
            <a:ext cx="10058400" cy="4131734"/>
          </a:xfrm>
        </p:spPr>
        <p:txBody>
          <a:bodyPr>
            <a:normAutofit fontScale="85000" lnSpcReduction="10000"/>
          </a:bodyPr>
          <a:lstStyle/>
          <a:p>
            <a:pPr marL="0" indent="0">
              <a:buNone/>
            </a:pPr>
            <a:r>
              <a:rPr lang="en-GB" dirty="0" smtClean="0"/>
              <a:t>A sustainable food event could have two goals – increasing awareness and encouraging people to pursue a more sustainable diet/practice and be a fun social event that connects your teams members.  </a:t>
            </a:r>
          </a:p>
          <a:p>
            <a:pPr marL="0" indent="0">
              <a:buNone/>
            </a:pPr>
            <a:r>
              <a:rPr lang="en-GB" dirty="0" smtClean="0"/>
              <a:t>Three main focus areas could be: </a:t>
            </a:r>
            <a:endParaRPr lang="en-GB" dirty="0"/>
          </a:p>
          <a:p>
            <a:pPr marL="269875" indent="-269875">
              <a:buFont typeface="Wingdings" panose="05000000000000000000" pitchFamily="2" charset="2"/>
              <a:buChar char="v"/>
            </a:pPr>
            <a:r>
              <a:rPr lang="en-GB" dirty="0" smtClean="0"/>
              <a:t>Plant based diet – one of the easier ways to reduce one’s carbon footprint from food is to </a:t>
            </a:r>
            <a:r>
              <a:rPr lang="en-GB" dirty="0" smtClean="0">
                <a:hlinkClick r:id="rId2"/>
              </a:rPr>
              <a:t>reduce the amount of meat in the diet</a:t>
            </a:r>
            <a:r>
              <a:rPr lang="en-GB" dirty="0" smtClean="0"/>
              <a:t>.  Anything from “meat as a garnish” to </a:t>
            </a:r>
            <a:r>
              <a:rPr lang="en-GB" dirty="0" smtClean="0">
                <a:hlinkClick r:id="rId3"/>
              </a:rPr>
              <a:t>Veganuary</a:t>
            </a:r>
            <a:r>
              <a:rPr lang="en-GB" dirty="0" smtClean="0"/>
              <a:t>.  The event is a good opportunity for people to share their experience, challenges and aspirations. </a:t>
            </a:r>
          </a:p>
          <a:p>
            <a:pPr marL="269875" indent="-269875">
              <a:buFont typeface="Wingdings" panose="05000000000000000000" pitchFamily="2" charset="2"/>
              <a:buChar char="v"/>
            </a:pPr>
            <a:r>
              <a:rPr lang="en-GB" dirty="0" smtClean="0"/>
              <a:t>Food waste – about 30% of the world’s food products is being wasted in the process from the field to our plate. See UK report for </a:t>
            </a:r>
            <a:r>
              <a:rPr lang="en-GB" dirty="0" smtClean="0">
                <a:hlinkClick r:id="rId4"/>
              </a:rPr>
              <a:t>more information. </a:t>
            </a:r>
            <a:r>
              <a:rPr lang="en-GB" dirty="0" smtClean="0"/>
              <a:t> You can share information, tips to reduce household waste, recipes based of “leftovers”, etc. Take the opportunity to encourage people to join the </a:t>
            </a:r>
            <a:r>
              <a:rPr lang="en-GB" dirty="0" smtClean="0">
                <a:hlinkClick r:id="rId5"/>
              </a:rPr>
              <a:t>Olio</a:t>
            </a:r>
            <a:r>
              <a:rPr lang="en-GB" dirty="0" smtClean="0"/>
              <a:t> network, sign up for </a:t>
            </a:r>
            <a:r>
              <a:rPr lang="en-GB" dirty="0" smtClean="0">
                <a:hlinkClick r:id="rId6"/>
              </a:rPr>
              <a:t>Too Good to Go</a:t>
            </a:r>
            <a:r>
              <a:rPr lang="en-GB" dirty="0" smtClean="0"/>
              <a:t>, supporting your local food bank, join </a:t>
            </a:r>
            <a:r>
              <a:rPr lang="en-GB" dirty="0" smtClean="0">
                <a:hlinkClick r:id="rId7"/>
              </a:rPr>
              <a:t>ODDBOX</a:t>
            </a:r>
            <a:r>
              <a:rPr lang="en-GB" dirty="0" smtClean="0"/>
              <a:t> or other options.  </a:t>
            </a:r>
          </a:p>
          <a:p>
            <a:pPr marL="269875" indent="-269875">
              <a:lnSpc>
                <a:spcPct val="100000"/>
              </a:lnSpc>
              <a:buFont typeface="Wingdings" panose="05000000000000000000" pitchFamily="2" charset="2"/>
              <a:buChar char="v"/>
            </a:pPr>
            <a:r>
              <a:rPr lang="en-GB" dirty="0">
                <a:hlinkClick r:id="rId8"/>
              </a:rPr>
              <a:t>Fairtrade</a:t>
            </a:r>
            <a:r>
              <a:rPr lang="en-GB" dirty="0"/>
              <a:t> – </a:t>
            </a:r>
            <a:r>
              <a:rPr lang="en-GB" dirty="0" smtClean="0"/>
              <a:t>With a growing variety and accessibility to Fairtrade products, it has became </a:t>
            </a:r>
            <a:r>
              <a:rPr lang="en-GB" dirty="0"/>
              <a:t>one of the easiest way to do better when purchasing certain products. Fairtrade accreditation promises better prices for producers, decent working conditions, local sustainability, and fair terms of trade for farmers and workers in the developing world</a:t>
            </a:r>
            <a:r>
              <a:rPr lang="en-GB" dirty="0" smtClean="0"/>
              <a:t>. Oxford University is accredited as a Fairtrade University.  </a:t>
            </a:r>
            <a:endParaRPr lang="en-GB" dirty="0"/>
          </a:p>
        </p:txBody>
      </p:sp>
    </p:spTree>
    <p:extLst>
      <p:ext uri="{BB962C8B-B14F-4D97-AF65-F5344CB8AC3E}">
        <p14:creationId xmlns:p14="http://schemas.microsoft.com/office/powerpoint/2010/main" val="3162681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Invitation templates</a:t>
            </a:r>
            <a:endParaRPr lang="en-GB" dirty="0"/>
          </a:p>
        </p:txBody>
      </p:sp>
      <p:sp>
        <p:nvSpPr>
          <p:cNvPr id="4" name="TextBox 3"/>
          <p:cNvSpPr txBox="1"/>
          <p:nvPr/>
        </p:nvSpPr>
        <p:spPr>
          <a:xfrm>
            <a:off x="1355018" y="3643386"/>
            <a:ext cx="7954806" cy="646331"/>
          </a:xfrm>
          <a:prstGeom prst="rect">
            <a:avLst/>
          </a:prstGeom>
          <a:noFill/>
        </p:spPr>
        <p:txBody>
          <a:bodyPr wrap="square" rtlCol="0">
            <a:spAutoFit/>
          </a:bodyPr>
          <a:lstStyle/>
          <a:p>
            <a:r>
              <a:rPr lang="en-GB" dirty="0" smtClean="0"/>
              <a:t>To use the template, edit the relevant information on the template and save the slide as an image (go to File </a:t>
            </a:r>
            <a:r>
              <a:rPr lang="en-GB" dirty="0" smtClean="0">
                <a:sym typeface="Symbol" panose="05050102010706020507" pitchFamily="18" charset="2"/>
              </a:rPr>
              <a:t></a:t>
            </a:r>
            <a:r>
              <a:rPr lang="en-GB" dirty="0" smtClean="0"/>
              <a:t> Export </a:t>
            </a:r>
            <a:r>
              <a:rPr lang="en-GB" dirty="0">
                <a:sym typeface="Symbol" panose="05050102010706020507" pitchFamily="18" charset="2"/>
              </a:rPr>
              <a:t></a:t>
            </a:r>
            <a:r>
              <a:rPr lang="en-GB" dirty="0" smtClean="0"/>
              <a:t> Change File Type </a:t>
            </a:r>
            <a:r>
              <a:rPr lang="en-GB" dirty="0">
                <a:sym typeface="Symbol" panose="05050102010706020507" pitchFamily="18" charset="2"/>
              </a:rPr>
              <a:t></a:t>
            </a:r>
            <a:r>
              <a:rPr lang="en-GB" dirty="0" smtClean="0"/>
              <a:t> PNG/JPEG)</a:t>
            </a:r>
            <a:endParaRPr lang="en-GB" dirty="0"/>
          </a:p>
        </p:txBody>
      </p:sp>
    </p:spTree>
    <p:extLst>
      <p:ext uri="{BB962C8B-B14F-4D97-AF65-F5344CB8AC3E}">
        <p14:creationId xmlns:p14="http://schemas.microsoft.com/office/powerpoint/2010/main" val="223346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7130" y="1299499"/>
            <a:ext cx="9456696" cy="1958155"/>
          </a:xfrm>
        </p:spPr>
        <p:txBody>
          <a:bodyPr>
            <a:normAutofit/>
          </a:bodyPr>
          <a:lstStyle/>
          <a:p>
            <a:r>
              <a:rPr lang="en-GB" sz="6000" dirty="0">
                <a:solidFill>
                  <a:schemeClr val="accent2">
                    <a:lumMod val="50000"/>
                  </a:schemeClr>
                </a:solidFill>
                <a:latin typeface="Berlin Sans FB Demi" panose="020E0802020502020306" pitchFamily="34" charset="0"/>
              </a:rPr>
              <a:t>F</a:t>
            </a:r>
            <a:r>
              <a:rPr lang="en-GB" sz="6000" dirty="0" smtClean="0">
                <a:solidFill>
                  <a:schemeClr val="accent2">
                    <a:lumMod val="50000"/>
                  </a:schemeClr>
                </a:solidFill>
                <a:latin typeface="Berlin Sans FB Demi" panose="020E0802020502020306" pitchFamily="34" charset="0"/>
              </a:rPr>
              <a:t>AIRTRADE VIRTUAL COFFEE BREAK and QUIZ</a:t>
            </a:r>
            <a:endParaRPr lang="en-GB" sz="6000" dirty="0">
              <a:solidFill>
                <a:schemeClr val="accent2">
                  <a:lumMod val="50000"/>
                </a:schemeClr>
              </a:solidFill>
              <a:latin typeface="Berlin Sans FB Demi" panose="020E0802020502020306" pitchFamily="34" charset="0"/>
            </a:endParaRPr>
          </a:p>
        </p:txBody>
      </p:sp>
      <p:sp>
        <p:nvSpPr>
          <p:cNvPr id="3" name="Subtitle 2"/>
          <p:cNvSpPr>
            <a:spLocks noGrp="1"/>
          </p:cNvSpPr>
          <p:nvPr>
            <p:ph type="subTitle" idx="1"/>
          </p:nvPr>
        </p:nvSpPr>
        <p:spPr>
          <a:xfrm>
            <a:off x="1407130" y="4658757"/>
            <a:ext cx="8690045" cy="1362428"/>
          </a:xfrm>
        </p:spPr>
        <p:txBody>
          <a:bodyPr>
            <a:normAutofit lnSpcReduction="10000"/>
          </a:bodyPr>
          <a:lstStyle/>
          <a:p>
            <a:r>
              <a:rPr lang="en-GB" dirty="0" smtClean="0"/>
              <a:t>When…..</a:t>
            </a:r>
          </a:p>
          <a:p>
            <a:r>
              <a:rPr lang="en-GB" dirty="0" smtClean="0"/>
              <a:t>Link…..</a:t>
            </a:r>
          </a:p>
          <a:p>
            <a:r>
              <a:rPr lang="en-GB" dirty="0" smtClean="0"/>
              <a:t>RSVP…..</a:t>
            </a:r>
            <a:endParaRPr lang="en-GB" dirty="0"/>
          </a:p>
        </p:txBody>
      </p:sp>
      <p:sp>
        <p:nvSpPr>
          <p:cNvPr id="4" name="TextBox 3"/>
          <p:cNvSpPr txBox="1"/>
          <p:nvPr/>
        </p:nvSpPr>
        <p:spPr>
          <a:xfrm>
            <a:off x="1260259" y="541347"/>
            <a:ext cx="7864787" cy="830997"/>
          </a:xfrm>
          <a:prstGeom prst="rect">
            <a:avLst/>
          </a:prstGeom>
          <a:noFill/>
        </p:spPr>
        <p:txBody>
          <a:bodyPr wrap="square" rtlCol="0">
            <a:spAutoFit/>
          </a:bodyPr>
          <a:lstStyle/>
          <a:p>
            <a:r>
              <a:rPr lang="en-GB" sz="2400" dirty="0" smtClean="0">
                <a:effectLst>
                  <a:outerShdw blurRad="38100" dist="38100" dir="2700000" algn="tl">
                    <a:srgbClr val="000000">
                      <a:alpha val="43137"/>
                    </a:srgbClr>
                  </a:outerShdw>
                </a:effectLst>
                <a:latin typeface="Bahnschrift SemiBold" panose="020B0502040204020203" pitchFamily="34" charset="0"/>
              </a:rPr>
              <a:t>Green Impact team at … invites you to join our Sustainable </a:t>
            </a:r>
            <a:r>
              <a:rPr lang="en-GB" sz="2400" dirty="0">
                <a:effectLst>
                  <a:outerShdw blurRad="38100" dist="38100" dir="2700000" algn="tl">
                    <a:srgbClr val="000000">
                      <a:alpha val="43137"/>
                    </a:srgbClr>
                  </a:outerShdw>
                </a:effectLst>
                <a:latin typeface="Bahnschrift SemiBold" panose="020B0502040204020203" pitchFamily="34" charset="0"/>
              </a:rPr>
              <a:t>F</a:t>
            </a:r>
            <a:r>
              <a:rPr lang="en-GB" sz="2400" dirty="0" smtClean="0">
                <a:effectLst>
                  <a:outerShdw blurRad="38100" dist="38100" dir="2700000" algn="tl">
                    <a:srgbClr val="000000">
                      <a:alpha val="43137"/>
                    </a:srgbClr>
                  </a:outerShdw>
                </a:effectLst>
                <a:latin typeface="Bahnschrift SemiBold" panose="020B0502040204020203" pitchFamily="34" charset="0"/>
              </a:rPr>
              <a:t>ood Month with:  </a:t>
            </a:r>
            <a:endParaRPr lang="en-GB" sz="2400" dirty="0">
              <a:effectLst>
                <a:outerShdw blurRad="38100" dist="38100" dir="2700000" algn="tl">
                  <a:srgbClr val="000000">
                    <a:alpha val="43137"/>
                  </a:srgbClr>
                </a:outerShdw>
              </a:effectLst>
              <a:latin typeface="Bahnschrift SemiBold" panose="020B0502040204020203" pitchFamily="34" charset="0"/>
            </a:endParaRPr>
          </a:p>
        </p:txBody>
      </p:sp>
      <p:sp>
        <p:nvSpPr>
          <p:cNvPr id="5" name="TextBox 4"/>
          <p:cNvSpPr txBox="1"/>
          <p:nvPr/>
        </p:nvSpPr>
        <p:spPr>
          <a:xfrm>
            <a:off x="1217618" y="3455307"/>
            <a:ext cx="9878364" cy="923330"/>
          </a:xfrm>
          <a:prstGeom prst="rect">
            <a:avLst/>
          </a:prstGeom>
          <a:noFill/>
        </p:spPr>
        <p:txBody>
          <a:bodyPr wrap="square" rtlCol="0">
            <a:spAutoFit/>
          </a:bodyPr>
          <a:lstStyle/>
          <a:p>
            <a:r>
              <a:rPr lang="en-GB" dirty="0">
                <a:latin typeface="Bahnschrift SemiBold" panose="020B0502040204020203" pitchFamily="34" charset="0"/>
                <a:hlinkClick r:id="rId2"/>
              </a:rPr>
              <a:t>Why Fairtrade</a:t>
            </a:r>
            <a:r>
              <a:rPr lang="en-GB" dirty="0">
                <a:latin typeface="Bahnschrift SemiBold" panose="020B0502040204020203" pitchFamily="34" charset="0"/>
              </a:rPr>
              <a:t>? </a:t>
            </a:r>
            <a:r>
              <a:rPr lang="en-GB" dirty="0">
                <a:solidFill>
                  <a:schemeClr val="accent2">
                    <a:lumMod val="50000"/>
                  </a:schemeClr>
                </a:solidFill>
                <a:latin typeface="Bahnschrift SemiBold" panose="020B0502040204020203" pitchFamily="34" charset="0"/>
              </a:rPr>
              <a:t>Fairtrade is about better prices, decent working conditions, local sustainability, and fair terms of trade for farmers and workers in the developing world. Look for the Fairtrade mark when you get your coffee.  You’ll enjoy it more.  </a:t>
            </a:r>
          </a:p>
        </p:txBody>
      </p:sp>
      <p:pic>
        <p:nvPicPr>
          <p:cNvPr id="6" name="Picture 5" descr="Coffee patterns in cup image - Free stock photo - Public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3446" y="4543573"/>
            <a:ext cx="2831639" cy="1592797"/>
          </a:xfrm>
          <a:prstGeom prst="rect">
            <a:avLst/>
          </a:prstGeom>
        </p:spPr>
      </p:pic>
      <p:pic>
        <p:nvPicPr>
          <p:cNvPr id="7" name="Picture 6" descr="7 Insider Tips on How To Buy the Best Coffee Beans ..."/>
          <p:cNvPicPr>
            <a:picLocks noChangeAspect="1"/>
          </p:cNvPicPr>
          <p:nvPr/>
        </p:nvPicPr>
        <p:blipFill rotWithShape="1">
          <a:blip r:embed="rId4">
            <a:extLst>
              <a:ext uri="{28A0092B-C50C-407E-A947-70E740481C1C}">
                <a14:useLocalDpi xmlns:a14="http://schemas.microsoft.com/office/drawing/2010/main" val="0"/>
              </a:ext>
            </a:extLst>
          </a:blip>
          <a:srcRect l="42636" r="45127"/>
          <a:stretch/>
        </p:blipFill>
        <p:spPr>
          <a:xfrm>
            <a:off x="-13573" y="0"/>
            <a:ext cx="1218205" cy="687709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4257" y="171993"/>
            <a:ext cx="1166788" cy="1200351"/>
          </a:xfrm>
          <a:prstGeom prst="rect">
            <a:avLst/>
          </a:prstGeom>
        </p:spPr>
      </p:pic>
    </p:spTree>
    <p:extLst>
      <p:ext uri="{BB962C8B-B14F-4D97-AF65-F5344CB8AC3E}">
        <p14:creationId xmlns:p14="http://schemas.microsoft.com/office/powerpoint/2010/main" val="308809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364" y="1299499"/>
            <a:ext cx="9456696" cy="1958155"/>
          </a:xfrm>
        </p:spPr>
        <p:txBody>
          <a:bodyPr>
            <a:normAutofit/>
          </a:bodyPr>
          <a:lstStyle/>
          <a:p>
            <a:r>
              <a:rPr lang="en-GB" sz="6000" dirty="0" smtClean="0">
                <a:solidFill>
                  <a:schemeClr val="accent6">
                    <a:lumMod val="50000"/>
                  </a:schemeClr>
                </a:solidFill>
                <a:effectLst>
                  <a:outerShdw blurRad="38100" dist="38100" dir="2700000" algn="tl">
                    <a:srgbClr val="000000">
                      <a:alpha val="43137"/>
                    </a:srgbClr>
                  </a:outerShdw>
                </a:effectLst>
                <a:latin typeface="Berlin Sans FB Demi" panose="020E0802020502020306" pitchFamily="34" charset="0"/>
              </a:rPr>
              <a:t>VIRTUAL TEA AND VEGAN DESSERTS</a:t>
            </a:r>
            <a:endParaRPr lang="en-GB" sz="6000" dirty="0">
              <a:solidFill>
                <a:schemeClr val="accent6">
                  <a:lumMod val="50000"/>
                </a:schemeClr>
              </a:solidFill>
              <a:effectLst>
                <a:outerShdw blurRad="38100" dist="38100" dir="2700000" algn="tl">
                  <a:srgbClr val="000000">
                    <a:alpha val="43137"/>
                  </a:srgbClr>
                </a:outerShdw>
              </a:effectLst>
              <a:latin typeface="Berlin Sans FB Demi" panose="020E0802020502020306" pitchFamily="34" charset="0"/>
            </a:endParaRPr>
          </a:p>
        </p:txBody>
      </p:sp>
      <p:sp>
        <p:nvSpPr>
          <p:cNvPr id="3" name="Subtitle 2"/>
          <p:cNvSpPr>
            <a:spLocks noGrp="1"/>
          </p:cNvSpPr>
          <p:nvPr>
            <p:ph type="subTitle" idx="1"/>
          </p:nvPr>
        </p:nvSpPr>
        <p:spPr>
          <a:xfrm>
            <a:off x="762774" y="4499653"/>
            <a:ext cx="6201813" cy="1362428"/>
          </a:xfrm>
        </p:spPr>
        <p:txBody>
          <a:bodyPr>
            <a:normAutofit fontScale="55000" lnSpcReduction="20000"/>
          </a:bodyPr>
          <a:lstStyle/>
          <a:p>
            <a:r>
              <a:rPr lang="en-GB" dirty="0" smtClean="0">
                <a:solidFill>
                  <a:schemeClr val="accent2">
                    <a:lumMod val="75000"/>
                  </a:schemeClr>
                </a:solidFill>
              </a:rPr>
              <a:t>When…..</a:t>
            </a:r>
          </a:p>
          <a:p>
            <a:r>
              <a:rPr lang="en-GB" dirty="0" smtClean="0">
                <a:solidFill>
                  <a:schemeClr val="accent2">
                    <a:lumMod val="75000"/>
                  </a:schemeClr>
                </a:solidFill>
              </a:rPr>
              <a:t>Link…..</a:t>
            </a:r>
          </a:p>
          <a:p>
            <a:r>
              <a:rPr lang="en-GB" dirty="0" smtClean="0">
                <a:solidFill>
                  <a:schemeClr val="accent2">
                    <a:lumMod val="75000"/>
                  </a:schemeClr>
                </a:solidFill>
              </a:rPr>
              <a:t>RSVP…..</a:t>
            </a:r>
          </a:p>
          <a:p>
            <a:r>
              <a:rPr lang="en-GB" dirty="0" smtClean="0">
                <a:solidFill>
                  <a:schemeClr val="accent2">
                    <a:lumMod val="75000"/>
                  </a:schemeClr>
                </a:solidFill>
              </a:rPr>
              <a:t>What do to – explore one simple vegan or plant base dessert and tell us how it goes.  </a:t>
            </a:r>
            <a:endParaRPr lang="en-GB" dirty="0">
              <a:solidFill>
                <a:schemeClr val="accent2">
                  <a:lumMod val="75000"/>
                </a:schemeClr>
              </a:solidFill>
            </a:endParaRPr>
          </a:p>
        </p:txBody>
      </p:sp>
      <p:sp>
        <p:nvSpPr>
          <p:cNvPr id="4" name="TextBox 3"/>
          <p:cNvSpPr txBox="1"/>
          <p:nvPr/>
        </p:nvSpPr>
        <p:spPr>
          <a:xfrm>
            <a:off x="677493" y="541347"/>
            <a:ext cx="7864787" cy="830997"/>
          </a:xfrm>
          <a:prstGeom prst="rect">
            <a:avLst/>
          </a:prstGeom>
          <a:noFill/>
        </p:spPr>
        <p:txBody>
          <a:bodyPr wrap="square" rtlCol="0">
            <a:spAutoFit/>
          </a:bodyPr>
          <a:lstStyle/>
          <a:p>
            <a:r>
              <a:rPr lang="en-GB" sz="2400" dirty="0" smtClean="0">
                <a:solidFill>
                  <a:schemeClr val="accent2">
                    <a:lumMod val="75000"/>
                  </a:schemeClr>
                </a:solidFill>
                <a:effectLst>
                  <a:outerShdw blurRad="38100" dist="38100" dir="2700000" algn="tl">
                    <a:srgbClr val="000000">
                      <a:alpha val="43137"/>
                    </a:srgbClr>
                  </a:outerShdw>
                </a:effectLst>
                <a:latin typeface="Bahnschrift SemiBold" panose="020B0502040204020203" pitchFamily="34" charset="0"/>
              </a:rPr>
              <a:t>Green Impact team at … invites you to join our Sustainable </a:t>
            </a:r>
            <a:r>
              <a:rPr lang="en-GB" sz="2400" dirty="0">
                <a:solidFill>
                  <a:schemeClr val="accent2">
                    <a:lumMod val="75000"/>
                  </a:schemeClr>
                </a:solidFill>
                <a:effectLst>
                  <a:outerShdw blurRad="38100" dist="38100" dir="2700000" algn="tl">
                    <a:srgbClr val="000000">
                      <a:alpha val="43137"/>
                    </a:srgbClr>
                  </a:outerShdw>
                </a:effectLst>
                <a:latin typeface="Bahnschrift SemiBold" panose="020B0502040204020203" pitchFamily="34" charset="0"/>
              </a:rPr>
              <a:t>F</a:t>
            </a:r>
            <a:r>
              <a:rPr lang="en-GB" sz="2400" dirty="0" smtClean="0">
                <a:solidFill>
                  <a:schemeClr val="accent2">
                    <a:lumMod val="75000"/>
                  </a:schemeClr>
                </a:solidFill>
                <a:effectLst>
                  <a:outerShdw blurRad="38100" dist="38100" dir="2700000" algn="tl">
                    <a:srgbClr val="000000">
                      <a:alpha val="43137"/>
                    </a:srgbClr>
                  </a:outerShdw>
                </a:effectLst>
                <a:latin typeface="Bahnschrift SemiBold" panose="020B0502040204020203" pitchFamily="34" charset="0"/>
              </a:rPr>
              <a:t>ood Month with:  </a:t>
            </a:r>
            <a:endParaRPr lang="en-GB" sz="2400" dirty="0">
              <a:solidFill>
                <a:schemeClr val="accent2">
                  <a:lumMod val="75000"/>
                </a:schemeClr>
              </a:solidFill>
              <a:effectLst>
                <a:outerShdw blurRad="38100" dist="38100" dir="2700000" algn="tl">
                  <a:srgbClr val="000000">
                    <a:alpha val="43137"/>
                  </a:srgbClr>
                </a:outerShdw>
              </a:effectLst>
              <a:latin typeface="Bahnschrift SemiBold" panose="020B0502040204020203" pitchFamily="34" charset="0"/>
            </a:endParaRPr>
          </a:p>
        </p:txBody>
      </p:sp>
      <p:sp>
        <p:nvSpPr>
          <p:cNvPr id="5" name="TextBox 4"/>
          <p:cNvSpPr txBox="1"/>
          <p:nvPr/>
        </p:nvSpPr>
        <p:spPr>
          <a:xfrm>
            <a:off x="762774" y="3257654"/>
            <a:ext cx="9878364" cy="646331"/>
          </a:xfrm>
          <a:prstGeom prst="rect">
            <a:avLst/>
          </a:prstGeom>
          <a:noFill/>
        </p:spPr>
        <p:txBody>
          <a:bodyPr wrap="square" rtlCol="0">
            <a:spAutoFit/>
          </a:bodyPr>
          <a:lstStyle/>
          <a:p>
            <a:r>
              <a:rPr lang="en-GB" dirty="0" smtClean="0">
                <a:latin typeface="Bahnschrift SemiBold" panose="020B0502040204020203" pitchFamily="34" charset="0"/>
                <a:hlinkClick r:id="rId2"/>
              </a:rPr>
              <a:t>Why Vegan? </a:t>
            </a:r>
            <a:r>
              <a:rPr lang="en-GB" dirty="0" smtClean="0">
                <a:solidFill>
                  <a:schemeClr val="accent6">
                    <a:lumMod val="50000"/>
                  </a:schemeClr>
                </a:solidFill>
                <a:latin typeface="Bahnschrift SemiBold" panose="020B0502040204020203" pitchFamily="34" charset="0"/>
              </a:rPr>
              <a:t>Every plant base meal that you choose is likely reduces your carbon footprint. You don’t have to commit to be 100% vegan, but it could be simpler then you think</a:t>
            </a:r>
            <a:r>
              <a:rPr lang="en-GB" dirty="0" smtClean="0">
                <a:latin typeface="Bahnschrift SemiBold" panose="020B0502040204020203" pitchFamily="34" charset="0"/>
              </a:rPr>
              <a:t>.  </a:t>
            </a:r>
            <a:r>
              <a:rPr lang="en-GB" dirty="0" smtClean="0">
                <a:solidFill>
                  <a:schemeClr val="accent2">
                    <a:lumMod val="50000"/>
                  </a:schemeClr>
                </a:solidFill>
                <a:latin typeface="Bahnschrift SemiBold" panose="020B0502040204020203" pitchFamily="34" charset="0"/>
              </a:rPr>
              <a:t>  </a:t>
            </a:r>
            <a:endParaRPr lang="en-GB" dirty="0">
              <a:solidFill>
                <a:schemeClr val="accent2">
                  <a:lumMod val="50000"/>
                </a:schemeClr>
              </a:solidFill>
              <a:latin typeface="Bahnschrift SemiBold" panose="020B0502040204020203"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257" y="171993"/>
            <a:ext cx="1166788" cy="1200351"/>
          </a:xfrm>
          <a:prstGeom prst="rect">
            <a:avLst/>
          </a:prstGeom>
        </p:spPr>
      </p:pic>
      <p:sp>
        <p:nvSpPr>
          <p:cNvPr id="9" name="Rectangle 8"/>
          <p:cNvSpPr/>
          <p:nvPr/>
        </p:nvSpPr>
        <p:spPr>
          <a:xfrm>
            <a:off x="0" y="6379828"/>
            <a:ext cx="12233061" cy="47817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0" name="Picture 9" descr="Herbal Tea Free Stock Photo - Public Domain Pictu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2334" y="4023650"/>
            <a:ext cx="3057762" cy="2102212"/>
          </a:xfrm>
          <a:prstGeom prst="rect">
            <a:avLst/>
          </a:prstGeom>
        </p:spPr>
      </p:pic>
      <p:pic>
        <p:nvPicPr>
          <p:cNvPr id="11" name="Picture 10" descr="Foodista | Recipes, Cooking Tips, and Food News | Walnu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6488" y="4999833"/>
            <a:ext cx="2108558" cy="1405705"/>
          </a:xfrm>
          <a:prstGeom prst="rect">
            <a:avLst/>
          </a:prstGeom>
        </p:spPr>
      </p:pic>
    </p:spTree>
    <p:extLst>
      <p:ext uri="{BB962C8B-B14F-4D97-AF65-F5344CB8AC3E}">
        <p14:creationId xmlns:p14="http://schemas.microsoft.com/office/powerpoint/2010/main" val="10635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sources to plan your event  </a:t>
            </a:r>
            <a:endParaRPr lang="en-GB" dirty="0"/>
          </a:p>
        </p:txBody>
      </p:sp>
      <p:sp>
        <p:nvSpPr>
          <p:cNvPr id="3" name="Content Placeholder 2"/>
          <p:cNvSpPr>
            <a:spLocks noGrp="1"/>
          </p:cNvSpPr>
          <p:nvPr>
            <p:ph idx="1"/>
          </p:nvPr>
        </p:nvSpPr>
        <p:spPr>
          <a:xfrm>
            <a:off x="1097280" y="1845733"/>
            <a:ext cx="10058400" cy="4256583"/>
          </a:xfrm>
        </p:spPr>
        <p:txBody>
          <a:bodyPr/>
          <a:lstStyle/>
          <a:p>
            <a:pPr>
              <a:buFont typeface="Wingdings" panose="05000000000000000000" pitchFamily="2" charset="2"/>
              <a:buChar char="v"/>
            </a:pPr>
            <a:r>
              <a:rPr lang="en-GB" dirty="0" smtClean="0"/>
              <a:t>Link to Sustainable food quiz: </a:t>
            </a:r>
          </a:p>
          <a:p>
            <a:pPr lvl="1">
              <a:buFont typeface="Wingdings" panose="05000000000000000000" pitchFamily="2" charset="2"/>
              <a:buChar char="v"/>
            </a:pPr>
            <a:r>
              <a:rPr lang="en-GB" dirty="0" smtClean="0">
                <a:hlinkClick r:id="rId2"/>
              </a:rPr>
              <a:t>http</a:t>
            </a:r>
            <a:r>
              <a:rPr lang="en-GB" dirty="0">
                <a:hlinkClick r:id="rId2"/>
              </a:rPr>
              <a:t>://</a:t>
            </a:r>
            <a:r>
              <a:rPr lang="en-GB" dirty="0" smtClean="0">
                <a:hlinkClick r:id="rId2"/>
              </a:rPr>
              <a:t>www.sustainablefood.com/sfquiz/susfood.htm</a:t>
            </a:r>
            <a:endParaRPr lang="en-GB" dirty="0" smtClean="0"/>
          </a:p>
          <a:p>
            <a:pPr lvl="1">
              <a:buFont typeface="Wingdings" panose="05000000000000000000" pitchFamily="2" charset="2"/>
              <a:buChar char="v"/>
            </a:pPr>
            <a:r>
              <a:rPr lang="en-GB" dirty="0">
                <a:hlinkClick r:id="rId3"/>
              </a:rPr>
              <a:t>https://</a:t>
            </a:r>
            <a:r>
              <a:rPr lang="en-GB" dirty="0" smtClean="0">
                <a:hlinkClick r:id="rId3"/>
              </a:rPr>
              <a:t>www.worldwildlife.org/pages/take-the-food-waste-quiz</a:t>
            </a:r>
            <a:endParaRPr lang="en-GB" dirty="0"/>
          </a:p>
          <a:p>
            <a:pPr lvl="1">
              <a:buFont typeface="Wingdings" panose="05000000000000000000" pitchFamily="2" charset="2"/>
              <a:buChar char="v"/>
            </a:pPr>
            <a:r>
              <a:rPr lang="en-GB" dirty="0">
                <a:hlinkClick r:id="rId4"/>
              </a:rPr>
              <a:t>https://foodprint.org/quiz</a:t>
            </a:r>
            <a:r>
              <a:rPr lang="en-GB" dirty="0" smtClean="0">
                <a:hlinkClick r:id="rId4"/>
              </a:rPr>
              <a:t>/</a:t>
            </a:r>
            <a:endParaRPr lang="en-GB" dirty="0" smtClean="0"/>
          </a:p>
          <a:p>
            <a:pPr marL="201168" lvl="1" indent="0">
              <a:buNone/>
            </a:pPr>
            <a:endParaRPr lang="en-GB" dirty="0" smtClean="0"/>
          </a:p>
          <a:p>
            <a:pPr>
              <a:buFont typeface="Wingdings" panose="05000000000000000000" pitchFamily="2" charset="2"/>
              <a:buChar char="v"/>
            </a:pPr>
            <a:r>
              <a:rPr lang="en-GB" dirty="0" smtClean="0"/>
              <a:t>Names of movies that have a known food theme, which you can use to play charades (rules are explained </a:t>
            </a:r>
            <a:r>
              <a:rPr lang="en-GB" dirty="0" smtClean="0">
                <a:hlinkClick r:id="rId5"/>
              </a:rPr>
              <a:t>here</a:t>
            </a:r>
            <a:r>
              <a:rPr lang="en-GB" dirty="0" smtClean="0"/>
              <a:t>)</a:t>
            </a:r>
            <a:endParaRPr lang="en-GB" dirty="0"/>
          </a:p>
        </p:txBody>
      </p:sp>
      <p:sp>
        <p:nvSpPr>
          <p:cNvPr id="4" name="Content Placeholder 2"/>
          <p:cNvSpPr txBox="1">
            <a:spLocks/>
          </p:cNvSpPr>
          <p:nvPr/>
        </p:nvSpPr>
        <p:spPr>
          <a:xfrm>
            <a:off x="1150186" y="4401438"/>
            <a:ext cx="10058400" cy="1942228"/>
          </a:xfrm>
          <a:prstGeom prst="rect">
            <a:avLst/>
          </a:prstGeom>
        </p:spPr>
        <p:txBody>
          <a:bodyPr vert="horz" lIns="0" tIns="45720" rIns="0" bIns="45720" numCol="3"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9388" indent="-179388">
              <a:buFont typeface="Wingdings" panose="05000000000000000000" pitchFamily="2" charset="2"/>
              <a:buChar char="v"/>
            </a:pPr>
            <a:r>
              <a:rPr lang="en-GB" sz="1200" dirty="0" smtClean="0"/>
              <a:t>Eat, Pray, Love</a:t>
            </a:r>
          </a:p>
          <a:p>
            <a:pPr marL="179388" indent="-179388">
              <a:buFont typeface="Wingdings" panose="05000000000000000000" pitchFamily="2" charset="2"/>
              <a:buChar char="v"/>
            </a:pPr>
            <a:r>
              <a:rPr lang="en-GB" sz="1200" dirty="0" smtClean="0"/>
              <a:t>Julie &amp; Julia</a:t>
            </a:r>
          </a:p>
          <a:p>
            <a:pPr marL="179388" indent="-179388">
              <a:buFont typeface="Wingdings" panose="05000000000000000000" pitchFamily="2" charset="2"/>
              <a:buChar char="v"/>
            </a:pPr>
            <a:r>
              <a:rPr lang="en-GB" sz="1200" dirty="0" smtClean="0"/>
              <a:t>Ratatouille</a:t>
            </a:r>
          </a:p>
          <a:p>
            <a:pPr marL="179388" indent="-179388">
              <a:buFont typeface="Wingdings" panose="05000000000000000000" pitchFamily="2" charset="2"/>
              <a:buChar char="v"/>
            </a:pPr>
            <a:r>
              <a:rPr lang="en-GB" sz="1200" dirty="0" smtClean="0"/>
              <a:t>My Big Fat Greek Wedding</a:t>
            </a:r>
          </a:p>
          <a:p>
            <a:pPr marL="179388" indent="-179388">
              <a:buFont typeface="Wingdings" panose="05000000000000000000" pitchFamily="2" charset="2"/>
              <a:buChar char="v"/>
            </a:pPr>
            <a:r>
              <a:rPr lang="en-GB" sz="1200" dirty="0" err="1" smtClean="0"/>
              <a:t>Chocolat</a:t>
            </a:r>
            <a:endParaRPr lang="en-GB" sz="1200" dirty="0" smtClean="0"/>
          </a:p>
          <a:p>
            <a:pPr marL="179388" indent="-179388">
              <a:buFont typeface="Wingdings" panose="05000000000000000000" pitchFamily="2" charset="2"/>
              <a:buChar char="v"/>
            </a:pPr>
            <a:r>
              <a:rPr lang="en-GB" sz="1200" dirty="0" smtClean="0"/>
              <a:t>Willy Wonka &amp; the Chocolate Factory</a:t>
            </a:r>
          </a:p>
          <a:p>
            <a:pPr marL="179388" indent="-179388">
              <a:buFont typeface="Wingdings" panose="05000000000000000000" pitchFamily="2" charset="2"/>
              <a:buChar char="v"/>
            </a:pPr>
            <a:r>
              <a:rPr lang="en-GB" sz="1200" dirty="0" smtClean="0"/>
              <a:t>Eat Drink Man Woman</a:t>
            </a:r>
          </a:p>
          <a:p>
            <a:pPr marL="179388" indent="-179388">
              <a:buFont typeface="Wingdings" panose="05000000000000000000" pitchFamily="2" charset="2"/>
              <a:buChar char="v"/>
            </a:pPr>
            <a:r>
              <a:rPr lang="en-GB" sz="1200" dirty="0" smtClean="0"/>
              <a:t>Waitress</a:t>
            </a:r>
          </a:p>
          <a:p>
            <a:pPr marL="179388" indent="-179388">
              <a:buFont typeface="Wingdings" panose="05000000000000000000" pitchFamily="2" charset="2"/>
              <a:buChar char="v"/>
            </a:pPr>
            <a:r>
              <a:rPr lang="en-GB" sz="1200" dirty="0" smtClean="0"/>
              <a:t>Mystic Pizza </a:t>
            </a:r>
          </a:p>
          <a:p>
            <a:pPr marL="179388" indent="-179388">
              <a:buFont typeface="Wingdings" panose="05000000000000000000" pitchFamily="2" charset="2"/>
              <a:buChar char="v"/>
            </a:pPr>
            <a:r>
              <a:rPr lang="en-GB" sz="1200" dirty="0" smtClean="0"/>
              <a:t>Fried Green Tomatoes</a:t>
            </a:r>
          </a:p>
          <a:p>
            <a:pPr marL="179388" indent="-179388">
              <a:buFont typeface="Wingdings" panose="05000000000000000000" pitchFamily="2" charset="2"/>
              <a:buChar char="v"/>
            </a:pPr>
            <a:r>
              <a:rPr lang="en-GB" sz="1200" dirty="0" smtClean="0"/>
              <a:t>Babette's Feast</a:t>
            </a:r>
          </a:p>
          <a:p>
            <a:pPr marL="179388" indent="-179388">
              <a:buFont typeface="Wingdings" panose="05000000000000000000" pitchFamily="2" charset="2"/>
              <a:buChar char="v"/>
            </a:pPr>
            <a:r>
              <a:rPr lang="en-GB" sz="1200" dirty="0" smtClean="0"/>
              <a:t>The Hundred-Foot Journey</a:t>
            </a:r>
          </a:p>
          <a:p>
            <a:r>
              <a:rPr lang="en-GB" sz="1200" dirty="0" smtClean="0"/>
              <a:t/>
            </a:r>
            <a:br>
              <a:rPr lang="en-GB" sz="1200" dirty="0" smtClean="0"/>
            </a:br>
            <a:endParaRPr lang="en-GB" sz="1200" dirty="0"/>
          </a:p>
        </p:txBody>
      </p:sp>
    </p:spTree>
    <p:extLst>
      <p:ext uri="{BB962C8B-B14F-4D97-AF65-F5344CB8AC3E}">
        <p14:creationId xmlns:p14="http://schemas.microsoft.com/office/powerpoint/2010/main" val="134818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options</a:t>
            </a:r>
            <a:endParaRPr lang="en-GB" dirty="0"/>
          </a:p>
        </p:txBody>
      </p:sp>
      <p:sp>
        <p:nvSpPr>
          <p:cNvPr id="3" name="Content Placeholder 2"/>
          <p:cNvSpPr>
            <a:spLocks noGrp="1"/>
          </p:cNvSpPr>
          <p:nvPr>
            <p:ph idx="1"/>
          </p:nvPr>
        </p:nvSpPr>
        <p:spPr/>
        <p:txBody>
          <a:bodyPr/>
          <a:lstStyle/>
          <a:p>
            <a:r>
              <a:rPr lang="en-GB" dirty="0" smtClean="0"/>
              <a:t>Organise your own (not so formal) cooking class – see </a:t>
            </a:r>
            <a:r>
              <a:rPr lang="en-GB" dirty="0" smtClean="0">
                <a:hlinkClick r:id="rId2"/>
              </a:rPr>
              <a:t>this link </a:t>
            </a:r>
            <a:r>
              <a:rPr lang="en-GB" dirty="0" smtClean="0"/>
              <a:t>for tips on how to do it, or </a:t>
            </a:r>
            <a:r>
              <a:rPr lang="en-GB" dirty="0" smtClean="0">
                <a:hlinkClick r:id="rId3"/>
              </a:rPr>
              <a:t>this link</a:t>
            </a:r>
            <a:r>
              <a:rPr lang="en-GB" dirty="0" smtClean="0"/>
              <a:t>. </a:t>
            </a:r>
          </a:p>
          <a:p>
            <a:r>
              <a:rPr lang="en-GB" dirty="0" smtClean="0"/>
              <a:t>Set a book club or film club meeting discussing a book or a film relating to food.  </a:t>
            </a:r>
          </a:p>
          <a:p>
            <a:r>
              <a:rPr lang="en-GB" dirty="0" smtClean="0">
                <a:hlinkClick r:id="rId4"/>
              </a:rPr>
              <a:t>More ideas </a:t>
            </a:r>
            <a:r>
              <a:rPr lang="en-GB" dirty="0" smtClean="0"/>
              <a:t>for virtual events. </a:t>
            </a:r>
          </a:p>
          <a:p>
            <a:endParaRPr lang="en-GB" dirty="0"/>
          </a:p>
          <a:p>
            <a:endParaRPr lang="en-GB" dirty="0" smtClean="0"/>
          </a:p>
          <a:p>
            <a:r>
              <a:rPr lang="en-GB" dirty="0" smtClean="0"/>
              <a:t>Feel free to ask for assistance (</a:t>
            </a:r>
            <a:r>
              <a:rPr lang="en-GB" dirty="0" smtClean="0">
                <a:hlinkClick r:id="rId5"/>
              </a:rPr>
              <a:t>vered.balan@admin.ox.ac.uk</a:t>
            </a:r>
            <a:r>
              <a:rPr lang="en-GB" dirty="0" smtClean="0"/>
              <a:t>) and don’t forget to tell us how your event went.  If you are posting on social media use </a:t>
            </a:r>
            <a:r>
              <a:rPr lang="en-GB" dirty="0" smtClean="0">
                <a:solidFill>
                  <a:schemeClr val="accent1"/>
                </a:solidFill>
              </a:rPr>
              <a:t>#</a:t>
            </a:r>
            <a:r>
              <a:rPr lang="en-GB" dirty="0" err="1" smtClean="0">
                <a:solidFill>
                  <a:schemeClr val="accent1"/>
                </a:solidFill>
              </a:rPr>
              <a:t>SustFoodOX</a:t>
            </a:r>
            <a:r>
              <a:rPr lang="en-GB" dirty="0" smtClean="0">
                <a:solidFill>
                  <a:schemeClr val="accent1"/>
                </a:solidFill>
              </a:rPr>
              <a:t> </a:t>
            </a:r>
            <a:r>
              <a:rPr lang="en-GB" dirty="0"/>
              <a:t>and tag </a:t>
            </a:r>
            <a:r>
              <a:rPr lang="en-GB" dirty="0" smtClean="0">
                <a:solidFill>
                  <a:schemeClr val="accent1"/>
                </a:solidFill>
              </a:rPr>
              <a:t>@</a:t>
            </a:r>
            <a:r>
              <a:rPr lang="en-GB" dirty="0" err="1" smtClean="0">
                <a:solidFill>
                  <a:schemeClr val="accent1"/>
                </a:solidFill>
              </a:rPr>
              <a:t>OxfordEnvSust</a:t>
            </a:r>
            <a:r>
              <a:rPr lang="en-GB" dirty="0" smtClean="0">
                <a:solidFill>
                  <a:schemeClr val="accent1"/>
                </a:solidFill>
              </a:rPr>
              <a:t> </a:t>
            </a:r>
            <a:r>
              <a:rPr lang="en-GB" dirty="0"/>
              <a:t>so we can </a:t>
            </a:r>
            <a:r>
              <a:rPr lang="en-GB" dirty="0" smtClean="0"/>
              <a:t>share</a:t>
            </a:r>
            <a:r>
              <a:rPr lang="en-GB" smtClean="0"/>
              <a:t>. </a:t>
            </a:r>
            <a:endParaRPr lang="en-GB" dirty="0"/>
          </a:p>
          <a:p>
            <a:endParaRPr lang="en-GB" dirty="0"/>
          </a:p>
          <a:p>
            <a:endParaRPr lang="en-GB" dirty="0"/>
          </a:p>
        </p:txBody>
      </p:sp>
      <p:cxnSp>
        <p:nvCxnSpPr>
          <p:cNvPr id="5" name="Straight Connector 4"/>
          <p:cNvCxnSpPr/>
          <p:nvPr/>
        </p:nvCxnSpPr>
        <p:spPr>
          <a:xfrm>
            <a:off x="1246047" y="3857414"/>
            <a:ext cx="569012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70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resources </a:t>
            </a:r>
            <a:endParaRPr lang="en-GB" dirty="0"/>
          </a:p>
        </p:txBody>
      </p:sp>
      <p:sp>
        <p:nvSpPr>
          <p:cNvPr id="3" name="Content Placeholder 2"/>
          <p:cNvSpPr>
            <a:spLocks noGrp="1"/>
          </p:cNvSpPr>
          <p:nvPr>
            <p:ph idx="1"/>
          </p:nvPr>
        </p:nvSpPr>
        <p:spPr/>
        <p:txBody>
          <a:bodyPr/>
          <a:lstStyle/>
          <a:p>
            <a:pPr marL="269875" indent="-269875">
              <a:buFont typeface="Wingdings" panose="05000000000000000000" pitchFamily="2" charset="2"/>
              <a:buChar char="v"/>
            </a:pPr>
            <a:r>
              <a:rPr lang="en-GB" dirty="0">
                <a:hlinkClick r:id="rId2"/>
              </a:rPr>
              <a:t>https://</a:t>
            </a:r>
            <a:r>
              <a:rPr lang="en-GB" dirty="0" smtClean="0">
                <a:hlinkClick r:id="rId2"/>
              </a:rPr>
              <a:t>www.leap.ox.ac.uk/home</a:t>
            </a:r>
            <a:endParaRPr lang="en-GB" dirty="0" smtClean="0"/>
          </a:p>
          <a:p>
            <a:pPr marL="269875" indent="-269875">
              <a:buFont typeface="Wingdings" panose="05000000000000000000" pitchFamily="2" charset="2"/>
              <a:buChar char="v"/>
            </a:pPr>
            <a:r>
              <a:rPr lang="en-GB" dirty="0">
                <a:hlinkClick r:id="rId3"/>
              </a:rPr>
              <a:t>https://howbadarebananas.com</a:t>
            </a:r>
            <a:r>
              <a:rPr lang="en-GB" dirty="0" smtClean="0">
                <a:hlinkClick r:id="rId3"/>
              </a:rPr>
              <a:t>/</a:t>
            </a:r>
            <a:r>
              <a:rPr lang="en-GB" dirty="0" smtClean="0"/>
              <a:t> </a:t>
            </a:r>
            <a:r>
              <a:rPr lang="en-GB" dirty="0"/>
              <a:t>; </a:t>
            </a:r>
            <a:r>
              <a:rPr lang="en-GB" dirty="0">
                <a:hlinkClick r:id="rId4"/>
              </a:rPr>
              <a:t>https://</a:t>
            </a:r>
            <a:r>
              <a:rPr lang="en-GB" dirty="0" smtClean="0">
                <a:hlinkClick r:id="rId4"/>
              </a:rPr>
              <a:t>www.theguardian.com/environment/green-living-blog/2010/jul/01/carbon-footprint-banana</a:t>
            </a:r>
            <a:endParaRPr lang="en-GB" dirty="0" smtClean="0"/>
          </a:p>
          <a:p>
            <a:pPr marL="269875" indent="-269875">
              <a:buFont typeface="Wingdings" panose="05000000000000000000" pitchFamily="2" charset="2"/>
              <a:buChar char="v"/>
            </a:pPr>
            <a:r>
              <a:rPr lang="en-GB" dirty="0" smtClean="0">
                <a:hlinkClick r:id="rId5"/>
              </a:rPr>
              <a:t>https</a:t>
            </a:r>
            <a:r>
              <a:rPr lang="en-GB" dirty="0">
                <a:hlinkClick r:id="rId5"/>
              </a:rPr>
              <a:t>://www.lovefoodhatewaste.com</a:t>
            </a:r>
            <a:r>
              <a:rPr lang="en-GB" dirty="0" smtClean="0">
                <a:hlinkClick r:id="rId5"/>
              </a:rPr>
              <a:t>/</a:t>
            </a:r>
            <a:endParaRPr lang="en-GB" dirty="0" smtClean="0"/>
          </a:p>
          <a:p>
            <a:pPr marL="269875" indent="-269875">
              <a:buFont typeface="Wingdings" panose="05000000000000000000" pitchFamily="2" charset="2"/>
              <a:buChar char="v"/>
            </a:pPr>
            <a:r>
              <a:rPr lang="en-GB" dirty="0">
                <a:hlinkClick r:id="rId6"/>
              </a:rPr>
              <a:t>https://</a:t>
            </a:r>
            <a:r>
              <a:rPr lang="en-GB" dirty="0" smtClean="0">
                <a:hlinkClick r:id="rId6"/>
              </a:rPr>
              <a:t>www.forumforthefuture.org/protein-challenge</a:t>
            </a:r>
            <a:endParaRPr lang="en-GB" dirty="0" smtClean="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15768974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F39950B41B664AA5E18A250F8FD3C8" ma:contentTypeVersion="13" ma:contentTypeDescription="Create a new document." ma:contentTypeScope="" ma:versionID="20778e8f48f50b4f5c4129f30121783d">
  <xsd:schema xmlns:xsd="http://www.w3.org/2001/XMLSchema" xmlns:xs="http://www.w3.org/2001/XMLSchema" xmlns:p="http://schemas.microsoft.com/office/2006/metadata/properties" xmlns:ns3="d9780511-8b1d-4fe6-b9a8-4a5ad247c39b" xmlns:ns4="466b6271-037b-466b-8d16-a9c1b360b248" targetNamespace="http://schemas.microsoft.com/office/2006/metadata/properties" ma:root="true" ma:fieldsID="9f9040378e5433f69776f582e41a7562" ns3:_="" ns4:_="">
    <xsd:import namespace="d9780511-8b1d-4fe6-b9a8-4a5ad247c39b"/>
    <xsd:import namespace="466b6271-037b-466b-8d16-a9c1b360b24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780511-8b1d-4fe6-b9a8-4a5ad247c3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6b6271-037b-466b-8d16-a9c1b360b24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667B8B-69D6-4880-980A-E584FA32D5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780511-8b1d-4fe6-b9a8-4a5ad247c39b"/>
    <ds:schemaRef ds:uri="466b6271-037b-466b-8d16-a9c1b360b2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BCFBF6-882C-42DE-B130-E71AD1427E44}">
  <ds:schemaRefs>
    <ds:schemaRef ds:uri="http://schemas.microsoft.com/office/infopath/2007/PartnerControls"/>
    <ds:schemaRef ds:uri="http://purl.org/dc/elements/1.1/"/>
    <ds:schemaRef ds:uri="http://schemas.microsoft.com/office/2006/metadata/properties"/>
    <ds:schemaRef ds:uri="466b6271-037b-466b-8d16-a9c1b360b248"/>
    <ds:schemaRef ds:uri="http://purl.org/dc/terms/"/>
    <ds:schemaRef ds:uri="http://schemas.openxmlformats.org/package/2006/metadata/core-properties"/>
    <ds:schemaRef ds:uri="http://schemas.microsoft.com/office/2006/documentManagement/types"/>
    <ds:schemaRef ds:uri="d9780511-8b1d-4fe6-b9a8-4a5ad247c39b"/>
    <ds:schemaRef ds:uri="http://www.w3.org/XML/1998/namespace"/>
    <ds:schemaRef ds:uri="http://purl.org/dc/dcmitype/"/>
  </ds:schemaRefs>
</ds:datastoreItem>
</file>

<file path=customXml/itemProps3.xml><?xml version="1.0" encoding="utf-8"?>
<ds:datastoreItem xmlns:ds="http://schemas.openxmlformats.org/officeDocument/2006/customXml" ds:itemID="{8892F4B0-983C-4B42-B1E9-63416F83A4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1346</TotalTime>
  <Words>642</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Bahnschrift SemiBold</vt:lpstr>
      <vt:lpstr>Berlin Sans FB Demi</vt:lpstr>
      <vt:lpstr>Calibri</vt:lpstr>
      <vt:lpstr>Calibri Light</vt:lpstr>
      <vt:lpstr>Symbol</vt:lpstr>
      <vt:lpstr>Wingdings</vt:lpstr>
      <vt:lpstr>Retrospect</vt:lpstr>
      <vt:lpstr>Plan your Sustainable food event</vt:lpstr>
      <vt:lpstr>Issues of Sustainable Food</vt:lpstr>
      <vt:lpstr>Invitation templates</vt:lpstr>
      <vt:lpstr>FAIRTRADE VIRTUAL COFFEE BREAK and QUIZ</vt:lpstr>
      <vt:lpstr>VIRTUAL TEA AND VEGAN DESSERTS</vt:lpstr>
      <vt:lpstr>Additional sources to plan your event  </vt:lpstr>
      <vt:lpstr>Other options</vt:lpstr>
      <vt:lpstr>Additional resources </vt:lpstr>
    </vt:vector>
  </TitlesOfParts>
  <Company>University of Oxford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Vered Balan</dc:creator>
  <cp:lastModifiedBy>Bethany Coveney</cp:lastModifiedBy>
  <cp:revision>25</cp:revision>
  <dcterms:created xsi:type="dcterms:W3CDTF">2020-12-16T13:02:46Z</dcterms:created>
  <dcterms:modified xsi:type="dcterms:W3CDTF">2021-01-06T15:48:22Z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0x010100F3F39950B41B664AA5E18A250F8FD3C8</vt:lpwstr>
  </property>
</Properties>
</file>